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16.xml" ContentType="application/vnd.openxmlformats-officedocument.presentationml.notesSlide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rels" ContentType="application/vnd.openxmlformats-package.relationship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5" r:id="rId2"/>
    <p:sldId id="301" r:id="rId3"/>
    <p:sldId id="309" r:id="rId4"/>
    <p:sldId id="308" r:id="rId5"/>
    <p:sldId id="313" r:id="rId6"/>
    <p:sldId id="314" r:id="rId7"/>
    <p:sldId id="312" r:id="rId8"/>
    <p:sldId id="311" r:id="rId9"/>
    <p:sldId id="316" r:id="rId10"/>
    <p:sldId id="315" r:id="rId11"/>
    <p:sldId id="300" r:id="rId12"/>
    <p:sldId id="317" r:id="rId13"/>
    <p:sldId id="318" r:id="rId14"/>
    <p:sldId id="324" r:id="rId15"/>
    <p:sldId id="319" r:id="rId16"/>
    <p:sldId id="320" r:id="rId17"/>
    <p:sldId id="321" r:id="rId18"/>
    <p:sldId id="322" r:id="rId19"/>
    <p:sldId id="323" r:id="rId20"/>
    <p:sldId id="325" r:id="rId21"/>
    <p:sldId id="260" r:id="rId22"/>
    <p:sldId id="288" r:id="rId2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72D"/>
    <a:srgbClr val="CCECFF"/>
    <a:srgbClr val="CCFFFF"/>
    <a:srgbClr val="C0C0C0"/>
    <a:srgbClr val="800000"/>
    <a:srgbClr val="000099"/>
    <a:srgbClr val="CCFF99"/>
    <a:srgbClr val="99FF66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 autoAdjust="0"/>
    <p:restoredTop sz="94661" autoAdjust="0"/>
  </p:normalViewPr>
  <p:slideViewPr>
    <p:cSldViewPr>
      <p:cViewPr>
        <p:scale>
          <a:sx n="75" d="100"/>
          <a:sy n="75" d="100"/>
        </p:scale>
        <p:origin x="-320" y="-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FB3E81-BF01-234B-969E-EF28EC6DBC94}" type="doc">
      <dgm:prSet loTypeId="urn:microsoft.com/office/officeart/2005/8/layout/arrow5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EA8936C-18BE-AF45-BB6C-B406A203515F}">
      <dgm:prSet phldrT="[Testo]"/>
      <dgm:spPr>
        <a:gradFill flip="none" rotWithShape="1">
          <a:gsLst>
            <a:gs pos="28000">
              <a:srgbClr val="FF0000"/>
            </a:gs>
            <a:gs pos="77000">
              <a:schemeClr val="accent1">
                <a:lumMod val="25000"/>
              </a:schemeClr>
            </a:gs>
            <a:gs pos="56000">
              <a:schemeClr val="accent1">
                <a:lumMod val="50000"/>
              </a:schemeClr>
            </a:gs>
          </a:gsLst>
          <a:lin ang="18900000" scaled="0"/>
          <a:tileRect/>
        </a:gradFill>
        <a:scene3d>
          <a:camera prst="orthographicFront"/>
          <a:lightRig rig="threePt" dir="t"/>
        </a:scene3d>
        <a:sp3d extrusionH="50800">
          <a:bevelT w="139700" prst="cross"/>
        </a:sp3d>
      </dgm:spPr>
      <dgm:t>
        <a:bodyPr/>
        <a:lstStyle/>
        <a:p>
          <a:r>
            <a:rPr lang="it-IT" dirty="0" smtClean="0">
              <a:solidFill>
                <a:srgbClr val="000000"/>
              </a:solidFill>
            </a:rPr>
            <a:t>IMPRESE</a:t>
          </a:r>
          <a:endParaRPr lang="it-IT" dirty="0">
            <a:solidFill>
              <a:srgbClr val="000000"/>
            </a:solidFill>
          </a:endParaRPr>
        </a:p>
      </dgm:t>
    </dgm:pt>
    <dgm:pt modelId="{1943001C-A0F5-8545-A1F6-09A7F622D3E8}" type="parTrans" cxnId="{324CEB7A-DE8E-5348-812F-6BE4DCBFF7B0}">
      <dgm:prSet/>
      <dgm:spPr/>
      <dgm:t>
        <a:bodyPr/>
        <a:lstStyle/>
        <a:p>
          <a:endParaRPr lang="it-IT"/>
        </a:p>
      </dgm:t>
    </dgm:pt>
    <dgm:pt modelId="{8547A54F-9FED-7A44-9500-6FC57EE58839}" type="sibTrans" cxnId="{324CEB7A-DE8E-5348-812F-6BE4DCBFF7B0}">
      <dgm:prSet/>
      <dgm:spPr/>
      <dgm:t>
        <a:bodyPr/>
        <a:lstStyle/>
        <a:p>
          <a:endParaRPr lang="it-IT"/>
        </a:p>
      </dgm:t>
    </dgm:pt>
    <dgm:pt modelId="{73A0287F-2E69-6C46-9AE6-34334AEA9D58}">
      <dgm:prSet phldrT="[Testo]"/>
      <dgm:spPr>
        <a:gradFill flip="none" rotWithShape="1">
          <a:gsLst>
            <a:gs pos="29000">
              <a:srgbClr val="008000"/>
            </a:gs>
            <a:gs pos="90000">
              <a:schemeClr val="accent1">
                <a:lumMod val="25000"/>
              </a:schemeClr>
            </a:gs>
            <a:gs pos="46000">
              <a:schemeClr val="accent1">
                <a:lumMod val="50000"/>
              </a:schemeClr>
            </a:gs>
          </a:gsLst>
          <a:lin ang="18900000" scaled="0"/>
          <a:tileRect/>
        </a:gradFill>
        <a:scene3d>
          <a:camera prst="orthographicFront"/>
          <a:lightRig rig="threePt" dir="t"/>
        </a:scene3d>
        <a:sp3d extrusionH="50800">
          <a:bevelT w="139700" prst="cross"/>
        </a:sp3d>
      </dgm:spPr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STAGISTI</a:t>
          </a:r>
          <a:endParaRPr lang="it-IT" b="1" dirty="0">
            <a:solidFill>
              <a:schemeClr val="tx1"/>
            </a:solidFill>
          </a:endParaRPr>
        </a:p>
      </dgm:t>
    </dgm:pt>
    <dgm:pt modelId="{B0800F1D-D4BF-AB41-9058-1E37F4297E3A}" type="sibTrans" cxnId="{24A59233-84FF-3F43-BF1F-36CE8FAED373}">
      <dgm:prSet/>
      <dgm:spPr/>
      <dgm:t>
        <a:bodyPr/>
        <a:lstStyle/>
        <a:p>
          <a:endParaRPr lang="it-IT"/>
        </a:p>
      </dgm:t>
    </dgm:pt>
    <dgm:pt modelId="{AB66A2C4-7520-314B-9029-F199E88276F6}" type="parTrans" cxnId="{24A59233-84FF-3F43-BF1F-36CE8FAED373}">
      <dgm:prSet/>
      <dgm:spPr/>
      <dgm:t>
        <a:bodyPr/>
        <a:lstStyle/>
        <a:p>
          <a:endParaRPr lang="it-IT"/>
        </a:p>
      </dgm:t>
    </dgm:pt>
    <dgm:pt modelId="{D4A64B5A-540C-0748-B284-49FCFBF6CF45}" type="pres">
      <dgm:prSet presAssocID="{51FB3E81-BF01-234B-969E-EF28EC6DBC94}" presName="diagram" presStyleCnt="0">
        <dgm:presLayoutVars>
          <dgm:dir/>
          <dgm:resizeHandles val="exact"/>
        </dgm:presLayoutVars>
      </dgm:prSet>
      <dgm:spPr/>
    </dgm:pt>
    <dgm:pt modelId="{733F2FC5-310F-0F4A-A378-7995B26B01DF}" type="pres">
      <dgm:prSet presAssocID="{73A0287F-2E69-6C46-9AE6-34334AEA9D58}" presName="arrow" presStyleLbl="node1" presStyleIdx="0" presStyleCnt="2" custScaleX="134555" custScaleY="83290" custRadScaleRad="109091" custRadScaleInc="198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F6DBB0-C872-AF48-B4D2-C68E81841325}" type="pres">
      <dgm:prSet presAssocID="{5EA8936C-18BE-AF45-BB6C-B406A203515F}" presName="arrow" presStyleLbl="node1" presStyleIdx="1" presStyleCnt="2" custScaleX="134555" custScaleY="77047" custRadScaleRad="116759" custRadScaleInc="370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4A59233-84FF-3F43-BF1F-36CE8FAED373}" srcId="{51FB3E81-BF01-234B-969E-EF28EC6DBC94}" destId="{73A0287F-2E69-6C46-9AE6-34334AEA9D58}" srcOrd="0" destOrd="0" parTransId="{AB66A2C4-7520-314B-9029-F199E88276F6}" sibTransId="{B0800F1D-D4BF-AB41-9058-1E37F4297E3A}"/>
    <dgm:cxn modelId="{76845F6D-259B-5546-8320-D53462D8D821}" type="presOf" srcId="{73A0287F-2E69-6C46-9AE6-34334AEA9D58}" destId="{733F2FC5-310F-0F4A-A378-7995B26B01DF}" srcOrd="0" destOrd="0" presId="urn:microsoft.com/office/officeart/2005/8/layout/arrow5"/>
    <dgm:cxn modelId="{032A0511-CDD8-3343-BDE6-0A0294CA5C9D}" type="presOf" srcId="{51FB3E81-BF01-234B-969E-EF28EC6DBC94}" destId="{D4A64B5A-540C-0748-B284-49FCFBF6CF45}" srcOrd="0" destOrd="0" presId="urn:microsoft.com/office/officeart/2005/8/layout/arrow5"/>
    <dgm:cxn modelId="{324CEB7A-DE8E-5348-812F-6BE4DCBFF7B0}" srcId="{51FB3E81-BF01-234B-969E-EF28EC6DBC94}" destId="{5EA8936C-18BE-AF45-BB6C-B406A203515F}" srcOrd="1" destOrd="0" parTransId="{1943001C-A0F5-8545-A1F6-09A7F622D3E8}" sibTransId="{8547A54F-9FED-7A44-9500-6FC57EE58839}"/>
    <dgm:cxn modelId="{C608800D-4FA1-A34D-81D0-6E15C142D173}" type="presOf" srcId="{5EA8936C-18BE-AF45-BB6C-B406A203515F}" destId="{29F6DBB0-C872-AF48-B4D2-C68E81841325}" srcOrd="0" destOrd="0" presId="urn:microsoft.com/office/officeart/2005/8/layout/arrow5"/>
    <dgm:cxn modelId="{63E238D5-2FD7-0549-BD9F-59B627764160}" type="presParOf" srcId="{D4A64B5A-540C-0748-B284-49FCFBF6CF45}" destId="{733F2FC5-310F-0F4A-A378-7995B26B01DF}" srcOrd="0" destOrd="0" presId="urn:microsoft.com/office/officeart/2005/8/layout/arrow5"/>
    <dgm:cxn modelId="{2DFC398D-C3E0-AB43-A34A-B89D6F3934F2}" type="presParOf" srcId="{D4A64B5A-540C-0748-B284-49FCFBF6CF45}" destId="{29F6DBB0-C872-AF48-B4D2-C68E8184132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3F2FC5-310F-0F4A-A378-7995B26B01DF}">
      <dsp:nvSpPr>
        <dsp:cNvPr id="0" name=""/>
        <dsp:cNvSpPr/>
      </dsp:nvSpPr>
      <dsp:spPr>
        <a:xfrm rot="16200000">
          <a:off x="-460888" y="613286"/>
          <a:ext cx="2819399" cy="1745217"/>
        </a:xfrm>
        <a:prstGeom prst="downArrow">
          <a:avLst>
            <a:gd name="adj1" fmla="val 50000"/>
            <a:gd name="adj2" fmla="val 35000"/>
          </a:avLst>
        </a:prstGeom>
        <a:gradFill flip="none" rotWithShape="1">
          <a:gsLst>
            <a:gs pos="29000">
              <a:srgbClr val="008000"/>
            </a:gs>
            <a:gs pos="90000">
              <a:schemeClr val="accent1">
                <a:lumMod val="25000"/>
              </a:schemeClr>
            </a:gs>
            <a:gs pos="46000">
              <a:schemeClr val="accent1">
                <a:lumMod val="50000"/>
              </a:schemeClr>
            </a:gs>
          </a:gsLst>
          <a:lin ang="18900000" scaled="0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 extrusionH="50800">
          <a:bevelT w="139700" prst="cross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smtClean="0">
              <a:solidFill>
                <a:schemeClr val="tx1"/>
              </a:solidFill>
            </a:rPr>
            <a:t>STAGISTI</a:t>
          </a:r>
          <a:endParaRPr lang="it-IT" sz="1800" b="1" kern="1200" dirty="0">
            <a:solidFill>
              <a:schemeClr val="tx1"/>
            </a:solidFill>
          </a:endParaRPr>
        </a:p>
      </dsp:txBody>
      <dsp:txXfrm rot="16200000">
        <a:off x="-460888" y="613286"/>
        <a:ext cx="2819399" cy="1745217"/>
      </dsp:txXfrm>
    </dsp:sp>
    <dsp:sp modelId="{29F6DBB0-C872-AF48-B4D2-C68E81841325}">
      <dsp:nvSpPr>
        <dsp:cNvPr id="0" name=""/>
        <dsp:cNvSpPr/>
      </dsp:nvSpPr>
      <dsp:spPr>
        <a:xfrm rot="5400000">
          <a:off x="2064497" y="907297"/>
          <a:ext cx="2819399" cy="1614405"/>
        </a:xfrm>
        <a:prstGeom prst="downArrow">
          <a:avLst>
            <a:gd name="adj1" fmla="val 50000"/>
            <a:gd name="adj2" fmla="val 35000"/>
          </a:avLst>
        </a:prstGeom>
        <a:gradFill flip="none" rotWithShape="1">
          <a:gsLst>
            <a:gs pos="28000">
              <a:srgbClr val="FF0000"/>
            </a:gs>
            <a:gs pos="77000">
              <a:schemeClr val="accent1">
                <a:lumMod val="25000"/>
              </a:schemeClr>
            </a:gs>
            <a:gs pos="56000">
              <a:schemeClr val="accent1">
                <a:lumMod val="50000"/>
              </a:schemeClr>
            </a:gs>
          </a:gsLst>
          <a:lin ang="18900000" scaled="0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 extrusionH="50800">
          <a:bevelT w="139700" prst="cross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solidFill>
                <a:srgbClr val="000000"/>
              </a:solidFill>
            </a:rPr>
            <a:t>IMPRESE</a:t>
          </a:r>
          <a:endParaRPr lang="it-IT" sz="1800" kern="1200" dirty="0">
            <a:solidFill>
              <a:srgbClr val="000000"/>
            </a:solidFill>
          </a:endParaRPr>
        </a:p>
      </dsp:txBody>
      <dsp:txXfrm rot="5400000">
        <a:off x="2064497" y="907297"/>
        <a:ext cx="2819399" cy="16144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DF563-A5AA-CE4B-A482-EB4D586998D6}" type="datetimeFigureOut">
              <a:rPr lang="it-IT" smtClean="0"/>
              <a:pPr/>
              <a:t>29-06-2010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CEF4C-CF52-4642-B5D4-D865121BFB7F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77E3DB-1EA2-7843-9CD0-D8EFAAA82983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09D04-2CF6-2045-80F6-D110365AA6C0}" type="slidenum">
              <a:rPr lang="it-IT"/>
              <a:pPr/>
              <a:t>1</a:t>
            </a:fld>
            <a:endParaRPr lang="it-IT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2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3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4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5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6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7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8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9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10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11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12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13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14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15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16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17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18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19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FAD4-6E71-AF4D-8495-E861229DD9F5}" type="slidenum">
              <a:rPr lang="it-IT"/>
              <a:pPr/>
              <a:t>20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490DA-9305-BE4B-9B6D-361BD22A879B}" type="slidenum">
              <a:rPr lang="it-IT"/>
              <a:pPr/>
              <a:t>21</a:t>
            </a:fld>
            <a:endParaRPr lang="it-IT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A3BEE-B123-3645-A4E9-71CD7D4F527B}" type="slidenum">
              <a:rPr lang="it-IT"/>
              <a:pPr/>
              <a:t>22</a:t>
            </a:fld>
            <a:endParaRPr lang="it-IT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3586F7-CD93-D344-A356-8F0196DBA60A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1322994-2E6D-E648-ADF8-6CBFF083E216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C472E4F-9771-1A46-8CCB-5B0FBEE1DB79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C5976B4-9BF2-E249-BC80-14AD529E4089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79B78E9-849D-FE4B-A472-01F108F1FED0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699AAE5-A74B-A245-AD12-4EAD5C687889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F64EB4A-7CAA-2049-8B56-B7810BC223C1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DE84F8B-0ABA-8443-A31C-5835FBC73008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690413-7363-504B-B14F-74BB3D536EE1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F9314CC-5FDD-4A40-9776-0A60CDC42981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378B5F3-FFBF-3C43-95F0-CA1FEA75D324}" type="slidenum">
              <a:rPr lang="it-IT"/>
              <a:pPr/>
              <a:t>‹n.›</a:t>
            </a:fld>
            <a:endParaRPr lang="it-I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4A7A4CA-539B-6047-8CBF-157D7B0B8962}" type="slidenum">
              <a:rPr lang="it-IT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jpeg"/><Relationship Id="rId5" Type="http://schemas.openxmlformats.org/officeDocument/2006/relationships/diagramData" Target="../diagrams/data1.xml"/><Relationship Id="rId6" Type="http://schemas.openxmlformats.org/officeDocument/2006/relationships/diagramLayout" Target="../diagrams/layout1.xml"/><Relationship Id="rId7" Type="http://schemas.openxmlformats.org/officeDocument/2006/relationships/diagramQuickStyle" Target="../diagrams/quickStyle1.xml"/><Relationship Id="rId8" Type="http://schemas.openxmlformats.org/officeDocument/2006/relationships/diagramColors" Target="../diagrams/colors1.xml"/><Relationship Id="rId9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88913"/>
            <a:ext cx="4824412" cy="1871662"/>
          </a:xfrm>
        </p:spPr>
        <p:txBody>
          <a:bodyPr/>
          <a:lstStyle/>
          <a:p>
            <a:pPr algn="l"/>
            <a:r>
              <a:rPr lang="it-IT" sz="4800" b="1" dirty="0">
                <a:solidFill>
                  <a:schemeClr val="bg1"/>
                </a:solidFill>
                <a:latin typeface="Bank Gothic Medium BT"/>
              </a:rPr>
              <a:t>Ente Bilaterale Veneto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79388" y="6092825"/>
            <a:ext cx="8713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000" dirty="0">
                <a:latin typeface="BankGothic Md BT" pitchFamily="34" charset="0"/>
              </a:rPr>
              <a:t>L’Ente bilaterale regionale del com</a:t>
            </a:r>
            <a:r>
              <a:rPr lang="it-IT" sz="2000" dirty="0">
                <a:solidFill>
                  <a:schemeClr val="bg1"/>
                </a:solidFill>
                <a:latin typeface="BankGothic Md BT" pitchFamily="34" charset="0"/>
              </a:rPr>
              <a:t>m</a:t>
            </a:r>
            <a:r>
              <a:rPr lang="it-IT" sz="2000" dirty="0">
                <a:latin typeface="BankGothic Md BT" pitchFamily="34" charset="0"/>
              </a:rPr>
              <a:t>er</a:t>
            </a:r>
            <a:r>
              <a:rPr lang="it-IT" sz="2000" dirty="0">
                <a:solidFill>
                  <a:srgbClr val="FFFFFF"/>
                </a:solidFill>
                <a:latin typeface="BankGothic Md BT" pitchFamily="34" charset="0"/>
              </a:rPr>
              <a:t>ci</a:t>
            </a:r>
            <a:r>
              <a:rPr lang="it-IT" sz="2000" dirty="0">
                <a:latin typeface="BankGothic Md BT" pitchFamily="34" charset="0"/>
              </a:rPr>
              <a:t>o e turismo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2209800"/>
            <a:ext cx="5715000" cy="1262380"/>
          </a:xfrm>
          <a:prstGeom prst="roundRect">
            <a:avLst>
              <a:gd name="adj" fmla="val 27470"/>
            </a:avLst>
          </a:prstGeom>
          <a:solidFill>
            <a:srgbClr val="FFFF00">
              <a:alpha val="41000"/>
            </a:srgbClr>
          </a:solidFill>
          <a:ln w="25400">
            <a:solidFill>
              <a:srgbClr val="FF6600"/>
            </a:solidFill>
            <a:prstDash val="solid"/>
          </a:ln>
          <a:effectLst>
            <a:innerShdw blurRad="63500" dist="50800" dir="18900000">
              <a:srgbClr val="000000">
                <a:alpha val="50000"/>
              </a:srgbClr>
            </a:innerShdw>
            <a:reflection blurRad="6350" stA="50000" endA="300" endPos="90000" dir="5400000" sy="-100000" algn="bl" rotWithShape="0"/>
          </a:effectLst>
          <a:scene3d>
            <a:camera prst="perspectiveContrastingLeftFacing" fov="2700000">
              <a:rot lat="624000" lon="2634000" rev="21384000"/>
            </a:camera>
            <a:lightRig rig="threePt" dir="t"/>
          </a:scene3d>
          <a:sp3d extrusionH="127000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657600" y="2514600"/>
            <a:ext cx="533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  <a:scene3d>
            <a:camera prst="perspectiveContrastingLeftFacing" fov="2700000">
              <a:rot lat="624000" lon="2634000" rev="21384000"/>
            </a:camera>
            <a:lightRig rig="threePt" dir="t"/>
          </a:scene3d>
          <a:sp3d>
            <a:bevelT/>
          </a:sp3d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it-IT" sz="4000" b="1" dirty="0" err="1" smtClean="0">
                <a:solidFill>
                  <a:srgbClr val="800000"/>
                </a:solidFill>
                <a:effectLst/>
                <a:latin typeface="Times New Roman"/>
                <a:cs typeface="Times New Roman"/>
              </a:rPr>
              <a:t>Next</a:t>
            </a:r>
            <a:r>
              <a:rPr lang="it-IT" sz="4000" b="1" dirty="0" smtClean="0">
                <a:solidFill>
                  <a:srgbClr val="8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it-IT" sz="4000" b="1" dirty="0" err="1" smtClean="0">
                <a:solidFill>
                  <a:srgbClr val="800000"/>
                </a:solidFill>
                <a:effectLst/>
                <a:latin typeface="Times New Roman"/>
                <a:cs typeface="Times New Roman"/>
              </a:rPr>
              <a:t>Step</a:t>
            </a:r>
            <a:endParaRPr lang="it-IT" sz="4000" b="1" dirty="0" smtClean="0">
              <a:solidFill>
                <a:srgbClr val="800000"/>
              </a:solidFill>
              <a:effectLst/>
              <a:latin typeface="Times New Roman"/>
              <a:cs typeface="Times New Roman"/>
            </a:endParaRPr>
          </a:p>
          <a:p>
            <a:pPr algn="r"/>
            <a:r>
              <a:rPr lang="it-IT" sz="4000" b="1" dirty="0" err="1" smtClean="0">
                <a:solidFill>
                  <a:srgbClr val="800000"/>
                </a:solidFill>
                <a:effectLst/>
                <a:latin typeface="Times New Roman"/>
                <a:cs typeface="Times New Roman"/>
              </a:rPr>
              <a:t>…</a:t>
            </a:r>
            <a:r>
              <a:rPr lang="it-IT" sz="4000" b="1" dirty="0" smtClean="0">
                <a:solidFill>
                  <a:srgbClr val="800000"/>
                </a:solidFill>
                <a:effectLst/>
                <a:latin typeface="Times New Roman"/>
                <a:cs typeface="Times New Roman"/>
              </a:rPr>
              <a:t> un passo oltre</a:t>
            </a:r>
          </a:p>
          <a:p>
            <a:pPr algn="r"/>
            <a:endParaRPr lang="it-IT" sz="3600" b="1" dirty="0">
              <a:solidFill>
                <a:srgbClr val="800000"/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12" name="Picture 11" descr="AA0538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590800"/>
            <a:ext cx="1972373" cy="1327115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715000" y="5029200"/>
            <a:ext cx="3429000" cy="990600"/>
          </a:xfrm>
          <a:prstGeom prst="rect">
            <a:avLst/>
          </a:prstGeom>
          <a:solidFill>
            <a:schemeClr val="bg1">
              <a:alpha val="71000"/>
            </a:schemeClr>
          </a:solidFill>
          <a:ln w="9525">
            <a:noFill/>
            <a:miter lim="800000"/>
            <a:headEnd/>
            <a:tailEnd/>
          </a:ln>
          <a:effectLst>
            <a:innerShdw blurRad="63500" dist="50800">
              <a:srgbClr val="000000">
                <a:alpha val="50000"/>
              </a:srgbClr>
            </a:innerShdw>
            <a:reflection blurRad="6350" stA="50000" endA="300" endPos="5500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/>
          </a:scene3d>
          <a:sp3d extrusionH="165100"/>
        </p:spPr>
        <p:txBody>
          <a:bodyPr anchor="ctr">
            <a:prstTxWarp prst="textNoShape">
              <a:avLst/>
            </a:prstTxWarp>
            <a:noAutofit/>
          </a:bodyPr>
          <a:lstStyle/>
          <a:p>
            <a:pPr algn="r"/>
            <a:r>
              <a:rPr lang="it-IT" sz="24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Strumenti e opportunità per andare oltre la crisi</a:t>
            </a:r>
            <a:endParaRPr lang="it-IT" sz="2400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endParaRPr lang="it-IT" sz="32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en-US" sz="3200" b="1" dirty="0" err="1" smtClean="0">
                <a:solidFill>
                  <a:srgbClr val="800000"/>
                </a:solidFill>
                <a:latin typeface="Times New Roman" charset="0"/>
              </a:rPr>
              <a:t>Indice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362201" y="1916112"/>
            <a:ext cx="3733799" cy="1208088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anchor="ctr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r>
              <a:rPr lang="it-IT" sz="3200" dirty="0" smtClean="0"/>
              <a:t>Novità e</a:t>
            </a:r>
          </a:p>
          <a:p>
            <a:pPr>
              <a:spcBef>
                <a:spcPts val="0"/>
              </a:spcBef>
            </a:pPr>
            <a:r>
              <a:rPr lang="it-IT" sz="3200" dirty="0" smtClean="0"/>
              <a:t>aggiornamenti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953000" y="4419600"/>
            <a:ext cx="4191000" cy="1219200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prstTxWarp prst="textNoShape">
              <a:avLst/>
            </a:prstTxWarp>
            <a:noAutofit/>
          </a:bodyPr>
          <a:lstStyle/>
          <a:p>
            <a:pPr algn="r">
              <a:spcBef>
                <a:spcPts val="0"/>
              </a:spcBef>
            </a:pPr>
            <a:r>
              <a:rPr lang="it-IT" sz="3200" dirty="0" smtClean="0"/>
              <a:t>Servizi</a:t>
            </a:r>
          </a:p>
          <a:p>
            <a:pPr algn="r">
              <a:spcBef>
                <a:spcPts val="0"/>
              </a:spcBef>
            </a:pPr>
            <a:r>
              <a:rPr lang="it-IT" sz="3200" dirty="0" smtClean="0"/>
              <a:t>e opportunità</a:t>
            </a:r>
            <a:endParaRPr lang="it-IT" sz="3200" dirty="0" smtClean="0"/>
          </a:p>
        </p:txBody>
      </p:sp>
      <p:pic>
        <p:nvPicPr>
          <p:cNvPr id="10" name="Immagine 9" descr="ammortizzatori social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69987">
            <a:off x="5513179" y="1920212"/>
            <a:ext cx="2514600" cy="1676400"/>
          </a:xfrm>
          <a:prstGeom prst="rect">
            <a:avLst/>
          </a:prstGeom>
        </p:spPr>
      </p:pic>
      <p:pic>
        <p:nvPicPr>
          <p:cNvPr id="11" name="Immagine 10" descr="92297_sales_figur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81483">
            <a:off x="3467683" y="4317491"/>
            <a:ext cx="2574324" cy="1905000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endParaRPr lang="it-IT" sz="32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Novità e aggiornamenti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916113"/>
            <a:ext cx="6264275" cy="2800767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Ammortizzatori sociali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CCNL </a:t>
            </a:r>
            <a:r>
              <a:rPr lang="it-IT" sz="3200" dirty="0" smtClean="0"/>
              <a:t>del Turismo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Apprendistato 2010</a:t>
            </a:r>
            <a:endParaRPr lang="it-IT" sz="3200" dirty="0" smtClean="0"/>
          </a:p>
          <a:p>
            <a:pPr>
              <a:spcBef>
                <a:spcPct val="50000"/>
              </a:spcBef>
            </a:pPr>
            <a:endParaRPr lang="it-IT" sz="3200" dirty="0" smtClean="0"/>
          </a:p>
        </p:txBody>
      </p:sp>
      <p:pic>
        <p:nvPicPr>
          <p:cNvPr id="6" name="Immagine 5" descr="ammortizzatori social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69987">
            <a:off x="244764" y="2046139"/>
            <a:ext cx="1650018" cy="1100012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Novità e aggiornamenti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Ammortizzatori sociali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916113"/>
            <a:ext cx="6264275" cy="2062103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Sospensione ex art. 19, L. </a:t>
            </a:r>
            <a:r>
              <a:rPr lang="it-IT" sz="3200" dirty="0" err="1" smtClean="0"/>
              <a:t>2</a:t>
            </a:r>
            <a:r>
              <a:rPr lang="it-IT" sz="3200" dirty="0" smtClean="0"/>
              <a:t>/09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CIG/</a:t>
            </a:r>
            <a:r>
              <a:rPr lang="it-IT" sz="3200" dirty="0" err="1" smtClean="0"/>
              <a:t>d</a:t>
            </a: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Politiche attive cassaintegrati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Ammortizzatori</a:t>
            </a:r>
          </a:p>
          <a:p>
            <a:r>
              <a:rPr lang="it-IT" sz="2400" b="1" dirty="0" smtClean="0">
                <a:latin typeface="Times New Roman" charset="0"/>
              </a:rPr>
              <a:t>sociali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Ammortizzatori sociali. Risorse.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916113"/>
            <a:ext cx="6264275" cy="2800767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dirty="0" smtClean="0"/>
              <a:t>Risorse CIG/</a:t>
            </a:r>
            <a:r>
              <a:rPr lang="it-IT" sz="3200" dirty="0" err="1" smtClean="0"/>
              <a:t>d</a:t>
            </a:r>
            <a:r>
              <a:rPr lang="it-IT" sz="3200" dirty="0" smtClean="0"/>
              <a:t> 2009</a:t>
            </a: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Disponibilità: 262 milioni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Autorizzati: 241 milioni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Utilizzate: 90 milioni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Ammortizzatori</a:t>
            </a:r>
          </a:p>
          <a:p>
            <a:r>
              <a:rPr lang="it-IT" sz="2400" b="1" dirty="0" smtClean="0">
                <a:latin typeface="Times New Roman" charset="0"/>
              </a:rPr>
              <a:t>sociali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Ammortizzatori sociali. Risorse.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916113"/>
            <a:ext cx="6264275" cy="2616101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dirty="0" smtClean="0"/>
              <a:t>Risorse CIG/</a:t>
            </a:r>
            <a:r>
              <a:rPr lang="it-IT" sz="3200" dirty="0" err="1" smtClean="0"/>
              <a:t>d</a:t>
            </a:r>
            <a:r>
              <a:rPr lang="it-IT" sz="3200" dirty="0" smtClean="0"/>
              <a:t> 2010</a:t>
            </a: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Autorizzati: 225 milioni</a:t>
            </a: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it-IT" sz="2800" dirty="0" smtClean="0"/>
              <a:t> artigianato: 17 </a:t>
            </a:r>
            <a:r>
              <a:rPr lang="it-IT" sz="2800" dirty="0" err="1" smtClean="0"/>
              <a:t>mil</a:t>
            </a:r>
            <a:r>
              <a:rPr lang="it-IT" sz="2800" dirty="0" smtClean="0"/>
              <a:t>.</a:t>
            </a: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it-IT" sz="2800" dirty="0" smtClean="0"/>
              <a:t> industria: </a:t>
            </a:r>
            <a:r>
              <a:rPr lang="it-IT" sz="2800" dirty="0" err="1" smtClean="0"/>
              <a:t>3</a:t>
            </a:r>
            <a:r>
              <a:rPr lang="it-IT" sz="2800" dirty="0" smtClean="0"/>
              <a:t> </a:t>
            </a:r>
            <a:r>
              <a:rPr lang="it-IT" sz="2800" dirty="0" err="1" smtClean="0"/>
              <a:t>mil</a:t>
            </a:r>
            <a:r>
              <a:rPr lang="it-IT" sz="2800" dirty="0" smtClean="0"/>
              <a:t>.</a:t>
            </a: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it-IT" sz="2800" dirty="0" smtClean="0"/>
              <a:t> terziario: </a:t>
            </a:r>
            <a:r>
              <a:rPr lang="it-IT" sz="2800" dirty="0" err="1" smtClean="0"/>
              <a:t>2</a:t>
            </a:r>
            <a:r>
              <a:rPr lang="it-IT" sz="2800" dirty="0" smtClean="0"/>
              <a:t> </a:t>
            </a:r>
            <a:r>
              <a:rPr lang="it-IT" sz="2800" dirty="0" err="1" smtClean="0"/>
              <a:t>mil</a:t>
            </a:r>
            <a:r>
              <a:rPr lang="it-IT" sz="2800" dirty="0" smtClean="0"/>
              <a:t>.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Novità e aggiornamenti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en-US" sz="3200" b="1" dirty="0" smtClean="0">
                <a:solidFill>
                  <a:srgbClr val="800000"/>
                </a:solidFill>
                <a:latin typeface="Times New Roman" charset="0"/>
              </a:rPr>
              <a:t>Il CCNL del </a:t>
            </a:r>
            <a:r>
              <a:rPr lang="en-US" sz="3200" b="1" dirty="0" err="1" smtClean="0">
                <a:solidFill>
                  <a:srgbClr val="800000"/>
                </a:solidFill>
                <a:latin typeface="Times New Roman" charset="0"/>
              </a:rPr>
              <a:t>Turismo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916113"/>
            <a:ext cx="6264275" cy="2800767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Contrattazione di </a:t>
            </a:r>
            <a:r>
              <a:rPr lang="it-IT" sz="3200" dirty="0" smtClean="0"/>
              <a:t>2° livello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Sospensione ex art. </a:t>
            </a:r>
            <a:r>
              <a:rPr lang="it-IT" sz="3200" dirty="0" smtClean="0"/>
              <a:t>19 L. </a:t>
            </a:r>
            <a:r>
              <a:rPr lang="it-IT" sz="3200" dirty="0" err="1" smtClean="0"/>
              <a:t>2</a:t>
            </a:r>
            <a:r>
              <a:rPr lang="it-IT" sz="3200" dirty="0" smtClean="0"/>
              <a:t>/09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Formazione Apprendistato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it-IT" sz="3200" dirty="0" smtClean="0"/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CCNL Turismo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Formazione Apprendistato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438400" y="1803261"/>
            <a:ext cx="6476999" cy="4216539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Contenuti formazione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Ruolo enti bilaterali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Durata formazione e r</a:t>
            </a:r>
            <a:r>
              <a:rPr lang="it-IT" sz="3200" dirty="0" smtClean="0"/>
              <a:t>iduzioni per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it-IT" sz="2800" dirty="0" smtClean="0"/>
              <a:t> </a:t>
            </a:r>
            <a:r>
              <a:rPr lang="it-IT" sz="2800" dirty="0" smtClean="0"/>
              <a:t>qualifica e livello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it-IT" sz="2800" dirty="0" smtClean="0"/>
              <a:t> part-time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it-IT" sz="2800" dirty="0" smtClean="0"/>
              <a:t> stagionalità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it-IT" sz="2800" dirty="0" smtClean="0"/>
              <a:t> enti bilaterali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endParaRPr lang="it-IT" sz="2800" dirty="0" smtClean="0"/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Apprendistato</a:t>
            </a:r>
          </a:p>
          <a:p>
            <a:r>
              <a:rPr lang="it-IT" sz="2400" b="1" dirty="0" smtClean="0">
                <a:latin typeface="Times New Roman" charset="0"/>
              </a:rPr>
              <a:t>2010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Formazione Apprendistato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362200" y="1905000"/>
            <a:ext cx="6476999" cy="2708434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Formazione esclusiva. aziendale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Costituzionalità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Il modello Regionale del Veneto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endParaRPr lang="it-IT" sz="2800" dirty="0" smtClean="0"/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endParaRPr lang="it-IT" sz="28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en-US" sz="3200" b="1" dirty="0" err="1" smtClean="0">
                <a:solidFill>
                  <a:srgbClr val="800000"/>
                </a:solidFill>
                <a:latin typeface="Times New Roman" charset="0"/>
              </a:rPr>
              <a:t>Nuovi</a:t>
            </a:r>
            <a:r>
              <a:rPr lang="en-US" sz="3200" b="1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sz="3200" b="1" dirty="0" err="1" smtClean="0">
                <a:solidFill>
                  <a:srgbClr val="800000"/>
                </a:solidFill>
                <a:latin typeface="Times New Roman" charset="0"/>
              </a:rPr>
              <a:t>servizi</a:t>
            </a:r>
            <a:r>
              <a:rPr lang="en-US" sz="3200" b="1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sz="3200" b="1" dirty="0" err="1" smtClean="0">
                <a:solidFill>
                  <a:srgbClr val="800000"/>
                </a:solidFill>
                <a:latin typeface="Times New Roman" charset="0"/>
              </a:rPr>
              <a:t>e</a:t>
            </a:r>
            <a:r>
              <a:rPr lang="en-US" sz="3200" b="1" dirty="0" smtClean="0">
                <a:solidFill>
                  <a:srgbClr val="800000"/>
                </a:solidFill>
                <a:latin typeface="Times New Roman" charset="0"/>
              </a:rPr>
              <a:t> </a:t>
            </a:r>
            <a:r>
              <a:rPr lang="en-US" sz="3200" b="1" dirty="0" err="1" smtClean="0">
                <a:solidFill>
                  <a:srgbClr val="800000"/>
                </a:solidFill>
                <a:latin typeface="Times New Roman" charset="0"/>
              </a:rPr>
              <a:t>opportunità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916113"/>
            <a:ext cx="6264275" cy="3539431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smtClean="0"/>
              <a:t>Stage e tirocini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Incrocio </a:t>
            </a:r>
            <a:r>
              <a:rPr lang="it-IT" sz="3200" dirty="0" smtClean="0"/>
              <a:t>domanda-offerta lavoro</a:t>
            </a: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Bando </a:t>
            </a:r>
            <a:r>
              <a:rPr lang="it-IT" sz="3200" dirty="0" smtClean="0"/>
              <a:t>FSE linea </a:t>
            </a:r>
            <a:r>
              <a:rPr lang="it-IT" sz="3200" dirty="0" err="1" smtClean="0"/>
              <a:t>3</a:t>
            </a: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Progetto Sicurezza</a:t>
            </a:r>
            <a:endParaRPr lang="it-IT" sz="3200" dirty="0" smtClean="0"/>
          </a:p>
          <a:p>
            <a:pPr>
              <a:spcBef>
                <a:spcPct val="50000"/>
              </a:spcBef>
            </a:pPr>
            <a:endParaRPr lang="it-IT" sz="3200" dirty="0" smtClean="0"/>
          </a:p>
        </p:txBody>
      </p:sp>
      <p:pic>
        <p:nvPicPr>
          <p:cNvPr id="6" name="Immagine 5" descr="92297_sales_figur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81483">
            <a:off x="260921" y="2306728"/>
            <a:ext cx="1678130" cy="1241816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Nuovi servizi</a:t>
            </a:r>
          </a:p>
          <a:p>
            <a:r>
              <a:rPr lang="it-IT" sz="2400" b="1" dirty="0" smtClean="0">
                <a:latin typeface="Times New Roman" charset="0"/>
              </a:rPr>
              <a:t>e opportunità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Stage e tirocini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975475" y="1828800"/>
            <a:ext cx="2016125" cy="4114800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prstTxWarp prst="textNoShape">
              <a:avLst/>
            </a:prstTxWarp>
            <a:normAutofit/>
          </a:bodyPr>
          <a:lstStyle/>
          <a:p>
            <a:pPr algn="r">
              <a:spcBef>
                <a:spcPct val="50000"/>
              </a:spcBef>
            </a:pPr>
            <a:r>
              <a:rPr lang="it-IT" sz="2400" dirty="0" smtClean="0"/>
              <a:t>Aziende interessate ad ospitare stagisti</a:t>
            </a:r>
          </a:p>
          <a:p>
            <a:pPr algn="r">
              <a:spcBef>
                <a:spcPts val="0"/>
              </a:spcBef>
            </a:pPr>
            <a:endParaRPr lang="it-IT" sz="2400" dirty="0" smtClean="0"/>
          </a:p>
          <a:p>
            <a:pPr algn="r">
              <a:spcBef>
                <a:spcPts val="0"/>
              </a:spcBef>
            </a:pPr>
            <a:endParaRPr lang="it-IT" sz="2400" dirty="0" smtClean="0"/>
          </a:p>
          <a:p>
            <a:pPr algn="r">
              <a:spcBef>
                <a:spcPts val="0"/>
              </a:spcBef>
            </a:pPr>
            <a:endParaRPr lang="it-IT" sz="2400" dirty="0" smtClean="0"/>
          </a:p>
          <a:p>
            <a:pPr algn="r">
              <a:spcBef>
                <a:spcPct val="50000"/>
              </a:spcBef>
            </a:pPr>
            <a:r>
              <a:rPr lang="it-IT" sz="2400" dirty="0" smtClean="0"/>
              <a:t>Aziende in cerca di personale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362200" y="1752600"/>
            <a:ext cx="1863725" cy="4114800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prstTxWarp prst="textNoShape">
              <a:avLst/>
            </a:prstTxWarp>
            <a:normAutofit/>
          </a:bodyPr>
          <a:lstStyle/>
          <a:p>
            <a:pPr>
              <a:spcBef>
                <a:spcPct val="50000"/>
              </a:spcBef>
            </a:pPr>
            <a:r>
              <a:rPr lang="it-IT" sz="2400" dirty="0" smtClean="0"/>
              <a:t>Uff. stage Università</a:t>
            </a:r>
          </a:p>
          <a:p>
            <a:pPr>
              <a:spcBef>
                <a:spcPct val="50000"/>
              </a:spcBef>
            </a:pPr>
            <a:r>
              <a:rPr lang="it-IT" sz="2400" dirty="0" smtClean="0"/>
              <a:t>Scuole</a:t>
            </a:r>
            <a:endParaRPr lang="it-IT" sz="2400" dirty="0" smtClean="0"/>
          </a:p>
          <a:p>
            <a:pPr>
              <a:spcBef>
                <a:spcPct val="50000"/>
              </a:spcBef>
            </a:pPr>
            <a:r>
              <a:rPr lang="it-IT" sz="2400" dirty="0" smtClean="0"/>
              <a:t>Enti formativi</a:t>
            </a:r>
          </a:p>
          <a:p>
            <a:pPr>
              <a:spcBef>
                <a:spcPct val="50000"/>
              </a:spcBef>
            </a:pPr>
            <a:r>
              <a:rPr lang="it-IT" sz="2400" dirty="0" smtClean="0"/>
              <a:t>Centri </a:t>
            </a:r>
            <a:r>
              <a:rPr lang="it-IT" sz="2400" dirty="0" smtClean="0"/>
              <a:t>per </a:t>
            </a:r>
            <a:r>
              <a:rPr lang="it-IT" sz="2400" dirty="0" smtClean="0"/>
              <a:t>l’impiego</a:t>
            </a:r>
            <a:endParaRPr lang="it-IT" sz="2400" dirty="0" smtClean="0"/>
          </a:p>
        </p:txBody>
      </p:sp>
      <p:sp>
        <p:nvSpPr>
          <p:cNvPr id="10" name="Ovale 9"/>
          <p:cNvSpPr/>
          <p:nvPr/>
        </p:nvSpPr>
        <p:spPr>
          <a:xfrm>
            <a:off x="4648200" y="2438400"/>
            <a:ext cx="2209800" cy="2286000"/>
          </a:xfrm>
          <a:prstGeom prst="ellipse">
            <a:avLst/>
          </a:prstGeom>
          <a:gradFill flip="none" rotWithShape="1">
            <a:gsLst>
              <a:gs pos="86000">
                <a:schemeClr val="accent1">
                  <a:lumMod val="90000"/>
                </a:schemeClr>
              </a:gs>
              <a:gs pos="42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magine 8" descr="EBV_solo_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2971800"/>
            <a:ext cx="802064" cy="1154305"/>
          </a:xfrm>
          <a:prstGeom prst="rect">
            <a:avLst/>
          </a:prstGeom>
        </p:spPr>
      </p:pic>
      <p:graphicFrame>
        <p:nvGraphicFramePr>
          <p:cNvPr id="8" name="Diagramma 7"/>
          <p:cNvGraphicFramePr/>
          <p:nvPr/>
        </p:nvGraphicFramePr>
        <p:xfrm>
          <a:off x="3581400" y="2209800"/>
          <a:ext cx="4343400" cy="31242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Nuovi servizi</a:t>
            </a:r>
          </a:p>
          <a:p>
            <a:r>
              <a:rPr lang="it-IT" sz="2400" b="1" dirty="0" smtClean="0">
                <a:latin typeface="Times New Roman" charset="0"/>
              </a:rPr>
              <a:t>e opportunità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Italia Lavoro. Lavoro &amp; Sviluppo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4380687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smtClean="0"/>
              <a:t>disoccupati con residenza in:</a:t>
            </a: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it-IT" sz="2400" dirty="0" smtClean="0"/>
              <a:t> </a:t>
            </a:r>
            <a:r>
              <a:rPr lang="it-IT" sz="2400" dirty="0" smtClean="0"/>
              <a:t>C</a:t>
            </a:r>
            <a:r>
              <a:rPr lang="it-IT" sz="2400" dirty="0" smtClean="0"/>
              <a:t>ampania</a:t>
            </a: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it-IT" sz="2400" dirty="0" smtClean="0"/>
              <a:t> Puglia</a:t>
            </a: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it-IT" sz="2400" dirty="0" smtClean="0"/>
              <a:t> </a:t>
            </a:r>
            <a:r>
              <a:rPr lang="it-IT" sz="2400" dirty="0" smtClean="0"/>
              <a:t>C</a:t>
            </a:r>
            <a:r>
              <a:rPr lang="it-IT" sz="2400" dirty="0" smtClean="0"/>
              <a:t>alabria</a:t>
            </a: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it-IT" sz="2400" dirty="0" smtClean="0"/>
              <a:t> Sicilia</a:t>
            </a:r>
            <a:endParaRPr lang="it-IT" sz="24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smtClean="0"/>
              <a:t>durata: </a:t>
            </a:r>
            <a:r>
              <a:rPr lang="it-IT" sz="3200" dirty="0" err="1" smtClean="0"/>
              <a:t>4</a:t>
            </a:r>
            <a:r>
              <a:rPr lang="it-IT" sz="3200" dirty="0" smtClean="0"/>
              <a:t> mesi</a:t>
            </a: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err="1" smtClean="0"/>
              <a:t>€</a:t>
            </a:r>
            <a:r>
              <a:rPr lang="it-IT" sz="3200" dirty="0" smtClean="0"/>
              <a:t> 1200/mese agli stagisti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err="1" smtClean="0"/>
              <a:t>€</a:t>
            </a:r>
            <a:r>
              <a:rPr lang="it-IT" sz="3200" dirty="0" smtClean="0"/>
              <a:t> 250/mese per l’azienda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Nuovi servizi</a:t>
            </a:r>
          </a:p>
          <a:p>
            <a:r>
              <a:rPr lang="it-IT" sz="2400" b="1" dirty="0" smtClean="0">
                <a:latin typeface="Times New Roman" charset="0"/>
              </a:rPr>
              <a:t>e opportunità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Incrocio domanda-offerta lavoro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3539431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err="1" smtClean="0"/>
              <a:t>Italian-job.it</a:t>
            </a:r>
            <a:endParaRPr lang="it-IT" sz="3200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Stage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Politiche attive cassaintegrati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Accordi con Università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Nuovi servizi</a:t>
            </a:r>
          </a:p>
          <a:p>
            <a:r>
              <a:rPr lang="it-IT" sz="2400" b="1" dirty="0" smtClean="0">
                <a:latin typeface="Times New Roman" charset="0"/>
              </a:rPr>
              <a:t>e opportunità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Bando FSE Linea </a:t>
            </a:r>
            <a:r>
              <a:rPr lang="it-IT" sz="3200" b="1" dirty="0" err="1" smtClean="0">
                <a:solidFill>
                  <a:srgbClr val="800000"/>
                </a:solidFill>
                <a:latin typeface="Times New Roman" charset="0"/>
              </a:rPr>
              <a:t>3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4278094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dirty="0" smtClean="0"/>
              <a:t>Finanziamenti al 100% per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Formazione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smtClean="0"/>
              <a:t>F</a:t>
            </a:r>
            <a:r>
              <a:rPr lang="it-IT" sz="3200" dirty="0" smtClean="0"/>
              <a:t>ormazione outdoor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Consulenza individuale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Attrezzature e impianti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Visite Studio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Nuovi servizi</a:t>
            </a:r>
          </a:p>
          <a:p>
            <a:r>
              <a:rPr lang="it-IT" sz="2400" b="1" dirty="0" smtClean="0">
                <a:latin typeface="Times New Roman" charset="0"/>
              </a:rPr>
              <a:t>e opportunità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Bando FSE Linea </a:t>
            </a:r>
            <a:r>
              <a:rPr lang="it-IT" sz="3200" b="1" dirty="0" err="1" smtClean="0">
                <a:solidFill>
                  <a:srgbClr val="800000"/>
                </a:solidFill>
                <a:latin typeface="Times New Roman" charset="0"/>
              </a:rPr>
              <a:t>3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2062103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Ratatouille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Town Center Management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</a:t>
            </a:r>
            <a:r>
              <a:rPr lang="it-IT" sz="3200" dirty="0" err="1" smtClean="0"/>
              <a:t>Glocal</a:t>
            </a:r>
            <a:r>
              <a:rPr lang="it-IT" sz="3200" dirty="0" smtClean="0"/>
              <a:t> make-up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Bando FSE</a:t>
            </a:r>
          </a:p>
          <a:p>
            <a:r>
              <a:rPr lang="it-IT" sz="2400" b="1" dirty="0" smtClean="0">
                <a:latin typeface="Times New Roman" charset="0"/>
              </a:rPr>
              <a:t>Linea </a:t>
            </a:r>
            <a:r>
              <a:rPr lang="it-IT" sz="2400" b="1" dirty="0" err="1" smtClean="0">
                <a:latin typeface="Times New Roman" charset="0"/>
              </a:rPr>
              <a:t>3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Ratatouille </a:t>
            </a:r>
            <a:r>
              <a:rPr lang="it-IT" sz="3200" b="1" dirty="0" err="1" smtClean="0">
                <a:solidFill>
                  <a:srgbClr val="800000"/>
                </a:solidFill>
                <a:latin typeface="Times New Roman" charset="0"/>
              </a:rPr>
              <a:t>–</a:t>
            </a:r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 piatti certificati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4401204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A </a:t>
            </a:r>
            <a:r>
              <a:rPr lang="it-IT" sz="2400" dirty="0" smtClean="0"/>
              <a:t>cucina con il </a:t>
            </a:r>
            <a:r>
              <a:rPr lang="it-IT" sz="2400" dirty="0" smtClean="0"/>
              <a:t>territorio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Saper </a:t>
            </a:r>
            <a:r>
              <a:rPr lang="it-IT" sz="2400" dirty="0" smtClean="0"/>
              <a:t>conquistare e fidelizzare il </a:t>
            </a:r>
            <a:r>
              <a:rPr lang="it-IT" sz="2400" dirty="0" smtClean="0"/>
              <a:t>cliente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</a:t>
            </a:r>
            <a:r>
              <a:rPr lang="it-IT" sz="2400" dirty="0" err="1" smtClean="0"/>
              <a:t>Co-marketing</a:t>
            </a:r>
            <a:endParaRPr lang="it-IT" sz="2400" dirty="0" smtClean="0"/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“</a:t>
            </a:r>
            <a:r>
              <a:rPr lang="it-IT" sz="2400" dirty="0" smtClean="0"/>
              <a:t>In vino </a:t>
            </a:r>
            <a:r>
              <a:rPr lang="it-IT" sz="2400" dirty="0" err="1" smtClean="0"/>
              <a:t>veritas</a:t>
            </a:r>
            <a:r>
              <a:rPr lang="it-IT" sz="2400" dirty="0" smtClean="0"/>
              <a:t>”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Il </a:t>
            </a:r>
            <a:r>
              <a:rPr lang="it-IT" sz="2400" dirty="0" smtClean="0"/>
              <a:t>piatto come opera d’arte: stimolare i cinque </a:t>
            </a:r>
            <a:r>
              <a:rPr lang="it-IT" sz="2400" dirty="0" smtClean="0"/>
              <a:t>sensi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La </a:t>
            </a:r>
            <a:r>
              <a:rPr lang="it-IT" sz="2400" dirty="0" smtClean="0"/>
              <a:t>scenografia: arte e </a:t>
            </a:r>
            <a:r>
              <a:rPr lang="it-IT" sz="2400" dirty="0" smtClean="0"/>
              <a:t>musica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Gestire </a:t>
            </a:r>
            <a:r>
              <a:rPr lang="it-IT" sz="2400" dirty="0" smtClean="0"/>
              <a:t>un’azienda </a:t>
            </a:r>
            <a:r>
              <a:rPr lang="it-IT" sz="2400" dirty="0" smtClean="0"/>
              <a:t>ristorativa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Comunicazione </a:t>
            </a:r>
            <a:r>
              <a:rPr lang="it-IT" sz="2400" dirty="0" smtClean="0"/>
              <a:t>e marketing</a:t>
            </a:r>
            <a:endParaRPr lang="it-IT" sz="2400" dirty="0" smtClean="0"/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 Costruire portale-web </a:t>
            </a:r>
            <a:r>
              <a:rPr lang="it-IT" sz="2400" dirty="0" smtClean="0"/>
              <a:t>rilanciare </a:t>
            </a:r>
            <a:r>
              <a:rPr lang="it-IT" sz="2400" dirty="0" smtClean="0"/>
              <a:t>l’azienda</a:t>
            </a:r>
            <a:endParaRPr lang="it-IT" sz="2400" dirty="0" smtClean="0"/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Bando FSE</a:t>
            </a:r>
          </a:p>
          <a:p>
            <a:r>
              <a:rPr lang="it-IT" sz="2400" b="1" dirty="0" smtClean="0">
                <a:latin typeface="Times New Roman" charset="0"/>
              </a:rPr>
              <a:t>Linea </a:t>
            </a:r>
            <a:r>
              <a:rPr lang="it-IT" sz="2400" b="1" dirty="0" err="1" smtClean="0">
                <a:latin typeface="Times New Roman" charset="0"/>
              </a:rPr>
              <a:t>3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Town Center Management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362200" y="1676400"/>
            <a:ext cx="6553199" cy="3801040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marL="187200" indent="-187200">
              <a:spcAft>
                <a:spcPts val="600"/>
              </a:spcAft>
              <a:buFont typeface="Arial"/>
              <a:buChar char="•"/>
            </a:pPr>
            <a:r>
              <a:rPr lang="it-IT" sz="2400" dirty="0" err="1" smtClean="0"/>
              <a:t>Lightning</a:t>
            </a:r>
            <a:r>
              <a:rPr lang="it-IT" sz="2400" dirty="0" smtClean="0"/>
              <a:t> design: la vetrina e l’uso delle luci</a:t>
            </a:r>
          </a:p>
          <a:p>
            <a:pPr marL="187200" indent="-187200"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Saper conquistare e fidelizzare il cliente</a:t>
            </a:r>
          </a:p>
          <a:p>
            <a:pPr marL="187200" indent="-187200"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Gestire un azienda commerciale</a:t>
            </a:r>
          </a:p>
          <a:p>
            <a:pPr marL="187200" indent="-187200"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Rispettare l’ambiente risparmiando</a:t>
            </a:r>
          </a:p>
          <a:p>
            <a:pPr marL="187200" indent="-187200"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Il rugby nel commercio: tattiche di difesa e di attacco </a:t>
            </a:r>
          </a:p>
          <a:p>
            <a:pPr marL="187200" indent="-187200">
              <a:spcAft>
                <a:spcPts val="600"/>
              </a:spcAft>
              <a:buFont typeface="Arial"/>
              <a:buChar char="•"/>
            </a:pPr>
            <a:r>
              <a:rPr lang="it-IT" sz="2400" dirty="0" smtClean="0"/>
              <a:t>Fai centro: costruzione di proposte operative per la rivitalizzazione delle attività commerciali all’interno dei centri storici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Nuovi servizi</a:t>
            </a:r>
          </a:p>
          <a:p>
            <a:r>
              <a:rPr lang="it-IT" sz="2400" b="1" dirty="0" smtClean="0">
                <a:latin typeface="Times New Roman" charset="0"/>
              </a:rPr>
              <a:t>e opportunità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Sicurezza e bilateralità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4154983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dirty="0" smtClean="0"/>
              <a:t>Il ruolo della bilateralità nella sicurezza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Collaborazione con </a:t>
            </a:r>
            <a:r>
              <a:rPr lang="it-IT" sz="3200" dirty="0" err="1" smtClean="0"/>
              <a:t>EE.BB</a:t>
            </a:r>
            <a:r>
              <a:rPr lang="it-IT" sz="3200" dirty="0" smtClean="0"/>
              <a:t> per formazione lavoratori</a:t>
            </a:r>
          </a:p>
          <a:p>
            <a:pPr>
              <a:spcBef>
                <a:spcPts val="0"/>
              </a:spcBef>
            </a:pPr>
            <a:r>
              <a:rPr lang="it-IT" sz="2400" dirty="0" smtClean="0"/>
              <a:t>(art. 37, c. 12, </a:t>
            </a:r>
            <a:r>
              <a:rPr lang="it-IT" sz="2400" dirty="0" err="1" smtClean="0"/>
              <a:t>D.Lgs</a:t>
            </a:r>
            <a:r>
              <a:rPr lang="it-IT" sz="2400" dirty="0" smtClean="0"/>
              <a:t> 81/08)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RLS e RLST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Asseverazione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2400" b="1" dirty="0" smtClean="0">
                <a:latin typeface="Times New Roman" charset="0"/>
              </a:rPr>
              <a:t>Nuovi servizi</a:t>
            </a:r>
          </a:p>
          <a:p>
            <a:r>
              <a:rPr lang="it-IT" sz="2400" b="1" dirty="0" smtClean="0">
                <a:latin typeface="Times New Roman" charset="0"/>
              </a:rPr>
              <a:t>e opportunità</a:t>
            </a:r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Progetto INAIL Sicurezza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4031873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analisi degli infortuni e dei quasi infortuni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definizione di un modello semplificato di applicazione della normativa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consulenza sperimentale gratuita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endParaRPr lang="it-IT" sz="2400" b="1" dirty="0">
              <a:latin typeface="Times New Roman" charset="0"/>
            </a:endParaRPr>
          </a:p>
        </p:txBody>
      </p:sp>
      <p:sp useBgFill="1">
        <p:nvSpPr>
          <p:cNvPr id="72707" name="Rectangle 3"/>
          <p:cNvSpPr>
            <a:spLocks noChangeArrowheads="1"/>
          </p:cNvSpPr>
          <p:nvPr/>
        </p:nvSpPr>
        <p:spPr bwMode="auto">
          <a:xfrm>
            <a:off x="2555875" y="549275"/>
            <a:ext cx="6337300" cy="935038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  <a:effectLst>
            <a:outerShdw blurRad="40005" dist="22987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27000" contourW="12700" prstMaterial="dkEdge">
            <a:bevelT w="63500" h="25400"/>
            <a:contourClr>
              <a:schemeClr val="accent2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marL="838200" indent="-838200"/>
            <a:r>
              <a:rPr lang="it-IT" sz="3200" b="1" dirty="0" smtClean="0">
                <a:solidFill>
                  <a:srgbClr val="800000"/>
                </a:solidFill>
                <a:latin typeface="Times New Roman" charset="0"/>
              </a:rPr>
              <a:t>Nuovi servizi EBV</a:t>
            </a:r>
            <a:endParaRPr lang="it-IT" sz="3200" b="1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72708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55875" y="1676400"/>
            <a:ext cx="6264275" cy="4031873"/>
          </a:xfrm>
          <a:prstGeom prst="rect">
            <a:avLst/>
          </a:prstGeom>
          <a:solidFill>
            <a:schemeClr val="accent5">
              <a:lumMod val="25000"/>
              <a:alpha val="79000"/>
            </a:schemeClr>
          </a:solidFill>
          <a:ln>
            <a:headEnd/>
            <a:tailEnd/>
          </a:ln>
          <a:effectLst>
            <a:innerShdw blurRad="63500" dist="50800" dir="5400000">
              <a:srgbClr val="000000">
                <a:alpha val="50000"/>
              </a:srgbClr>
            </a:innerShdw>
          </a:effectLst>
          <a:scene3d>
            <a:camera prst="obliqueTopRight">
              <a:rot lat="0" lon="0" rev="0"/>
            </a:camera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Sportello anti-crisi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Stage e tirocini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Sospensione ex art. 19, L.</a:t>
            </a:r>
            <a:r>
              <a:rPr lang="it-IT" sz="3200" dirty="0" err="1" smtClean="0"/>
              <a:t>2</a:t>
            </a:r>
            <a:r>
              <a:rPr lang="it-IT" sz="3200" dirty="0" smtClean="0"/>
              <a:t>/09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DS Apprendisti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3200" dirty="0" smtClean="0"/>
              <a:t> Collaborazione EB formazione lavoratori sicurezza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268413"/>
            <a:ext cx="9144000" cy="720725"/>
          </a:xfrm>
          <a:solidFill>
            <a:schemeClr val="bg1">
              <a:alpha val="58000"/>
            </a:schemeClr>
          </a:solidFill>
        </p:spPr>
        <p:txBody>
          <a:bodyPr/>
          <a:lstStyle/>
          <a:p>
            <a:r>
              <a:rPr lang="it-IT" b="1">
                <a:solidFill>
                  <a:schemeClr val="tx1"/>
                </a:solidFill>
                <a:latin typeface="BankGothic Md BT" pitchFamily="34" charset="0"/>
              </a:rPr>
              <a:t>Ente Bilaterale Veneto</a:t>
            </a:r>
            <a:endParaRPr lang="it-IT" sz="2400" b="1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6092825"/>
            <a:ext cx="9144000" cy="647700"/>
          </a:xfrm>
          <a:prstGeom prst="rect">
            <a:avLst/>
          </a:prstGeom>
          <a:solidFill>
            <a:srgbClr val="FF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r"/>
            <a:r>
              <a:rPr lang="it-IT" sz="3600">
                <a:solidFill>
                  <a:schemeClr val="bg1"/>
                </a:solidFill>
                <a:latin typeface="Perpetua" charset="0"/>
              </a:rPr>
              <a:t>… buon lavoro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547813" y="2276475"/>
            <a:ext cx="6192837" cy="2232025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it-IT" sz="3200" b="1">
                <a:latin typeface="Times New Roman" charset="0"/>
              </a:rPr>
              <a:t>La vita è come la bicicletta. Se non si va avanti si perde l’equilibrio.</a:t>
            </a:r>
          </a:p>
          <a:p>
            <a:pPr algn="ctr"/>
            <a:r>
              <a:rPr lang="it-IT" sz="3200" b="1">
                <a:latin typeface="Times New Roman" charset="0"/>
              </a:rPr>
              <a:t>                                            </a:t>
            </a:r>
            <a:r>
              <a:rPr lang="it-IT" sz="2400" b="1">
                <a:latin typeface="Times New Roman" charset="0"/>
              </a:rPr>
              <a:t>A. Einstein</a:t>
            </a:r>
          </a:p>
        </p:txBody>
      </p:sp>
      <p:pic>
        <p:nvPicPr>
          <p:cNvPr id="23557" name="Picture 5" descr="j028399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457948">
            <a:off x="9396413" y="3141663"/>
            <a:ext cx="1143000" cy="1000125"/>
          </a:xfrm>
          <a:prstGeom prst="rect">
            <a:avLst/>
          </a:prstGeom>
          <a:noFill/>
        </p:spPr>
      </p:pic>
      <p:pic>
        <p:nvPicPr>
          <p:cNvPr id="23562" name="Picture 10" descr="j028399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80513" y="5084763"/>
            <a:ext cx="1143000" cy="10001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0.72395 -0.6504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" y="-3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85185E-6 L -1.17291 0.000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1773238"/>
            <a:ext cx="27003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it-IT" sz="3200" b="1">
                <a:latin typeface="Times New Roman" charset="0"/>
              </a:rPr>
              <a:t>Attività</a:t>
            </a:r>
          </a:p>
          <a:p>
            <a:r>
              <a:rPr lang="it-IT" sz="3200" b="1">
                <a:latin typeface="Times New Roman" charset="0"/>
              </a:rPr>
              <a:t>2009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2555875" y="260350"/>
            <a:ext cx="6337300" cy="576263"/>
          </a:xfrm>
          <a:prstGeom prst="rect">
            <a:avLst/>
          </a:prstGeom>
          <a:solidFill>
            <a:schemeClr val="bg1">
              <a:alpha val="6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marL="838200" indent="-838200" algn="ctr"/>
            <a:r>
              <a:rPr lang="it-IT" sz="3200" b="1">
                <a:latin typeface="Times New Roman" charset="0"/>
              </a:rPr>
              <a:t>Next Step</a:t>
            </a:r>
          </a:p>
        </p:txBody>
      </p:sp>
      <p:pic>
        <p:nvPicPr>
          <p:cNvPr id="92164" name="Picture 4" descr="EBV logo+sigla+scri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808163" cy="1068388"/>
          </a:xfrm>
          <a:prstGeom prst="rect">
            <a:avLst/>
          </a:prstGeom>
          <a:noFill/>
        </p:spPr>
      </p:pic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2555875" y="1052513"/>
            <a:ext cx="6264275" cy="4722812"/>
          </a:xfrm>
          <a:prstGeom prst="rect">
            <a:avLst/>
          </a:prstGeom>
          <a:solidFill>
            <a:schemeClr val="bg1">
              <a:alpha val="6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30000"/>
              </a:spcBef>
            </a:pPr>
            <a:r>
              <a:rPr lang="it-IT" sz="2400" b="1"/>
              <a:t>Attività:</a:t>
            </a:r>
          </a:p>
          <a:p>
            <a:pPr marL="342900" indent="-342900"/>
            <a:r>
              <a:rPr lang="it-IT" sz="2000"/>
              <a:t>Formazione: 	   84 ore / persona</a:t>
            </a:r>
          </a:p>
          <a:p>
            <a:pPr marL="342900" indent="-342900"/>
            <a:r>
              <a:rPr lang="it-IT" sz="2000"/>
              <a:t>Orientamento:  36 ore / persona</a:t>
            </a:r>
          </a:p>
          <a:p>
            <a:pPr marL="342900" indent="-342900"/>
            <a:endParaRPr lang="it-IT" sz="2000"/>
          </a:p>
          <a:p>
            <a:pPr marL="342900" indent="-342900"/>
            <a:r>
              <a:rPr lang="it-IT" sz="2400" b="1"/>
              <a:t>Formazione:</a:t>
            </a:r>
          </a:p>
          <a:p>
            <a:pPr marL="342900" indent="-342900"/>
            <a:r>
              <a:rPr lang="it-IT" sz="2000"/>
              <a:t>1. Formazione linguistica e culturale (40 ore)</a:t>
            </a:r>
          </a:p>
          <a:p>
            <a:pPr marL="342900" indent="-342900"/>
            <a:r>
              <a:rPr lang="it-IT" sz="2000"/>
              <a:t>2. Salute e alla sicurezza in ambito di lavoro (24 ore)</a:t>
            </a:r>
          </a:p>
          <a:p>
            <a:pPr marL="342900" indent="-342900"/>
            <a:r>
              <a:rPr lang="it-IT" sz="2000"/>
              <a:t>3. Alfabetizzazione informatica (20 ore</a:t>
            </a:r>
            <a:r>
              <a:rPr lang="it-IT"/>
              <a:t>)</a:t>
            </a:r>
            <a:endParaRPr lang="it-IT" sz="2400"/>
          </a:p>
          <a:p>
            <a:pPr marL="342900" indent="-342900"/>
            <a:endParaRPr lang="it-IT" sz="1200"/>
          </a:p>
          <a:p>
            <a:pPr marL="342900" indent="-342900"/>
            <a:r>
              <a:rPr lang="it-IT" sz="2400" b="1"/>
              <a:t>Orientamento</a:t>
            </a:r>
          </a:p>
          <a:p>
            <a:pPr marL="342900" indent="-342900">
              <a:buFontTx/>
              <a:buAutoNum type="arabicPeriod"/>
            </a:pPr>
            <a:r>
              <a:rPr lang="it-IT" sz="2000"/>
              <a:t>Orientamento per l’inserimento lavorativo</a:t>
            </a:r>
          </a:p>
          <a:p>
            <a:pPr marL="342900" indent="-342900">
              <a:buFontTx/>
              <a:buAutoNum type="arabicPeriod"/>
            </a:pPr>
            <a:r>
              <a:rPr lang="it-IT" sz="2000"/>
              <a:t>Orientamento per auto-imprenditorialità</a:t>
            </a:r>
          </a:p>
          <a:p>
            <a:pPr marL="342900" indent="-342900"/>
            <a:endParaRPr lang="it-IT" sz="2000"/>
          </a:p>
          <a:p>
            <a:pPr marL="342900" indent="-342900"/>
            <a:r>
              <a:rPr lang="it-IT" sz="2000"/>
              <a:t>Totale ore di formazione: 674 (8 corsi)</a:t>
            </a:r>
          </a:p>
          <a:p>
            <a:pPr marL="342900" indent="-342900"/>
            <a:r>
              <a:rPr lang="it-IT" sz="2000"/>
              <a:t>Totale ore di orientamento: 2.700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1622</TotalTime>
  <Words>720</Words>
  <Application>Microsoft Macintosh PowerPoint</Application>
  <PresentationFormat>Presentazione su schermo (4:3)</PresentationFormat>
  <Paragraphs>192</Paragraphs>
  <Slides>22</Slides>
  <Notes>22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Struttura predefinita</vt:lpstr>
      <vt:lpstr>Ente Bilaterale Veneto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Ente Bilaterale Veneto</vt:lpstr>
      <vt:lpstr>Diapositiva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 Bilaterale Veneto</dc:title>
  <dc:creator>marco</dc:creator>
  <cp:lastModifiedBy>Marco Palazzo</cp:lastModifiedBy>
  <cp:revision>83</cp:revision>
  <dcterms:created xsi:type="dcterms:W3CDTF">2010-06-29T20:41:40Z</dcterms:created>
  <dcterms:modified xsi:type="dcterms:W3CDTF">2010-06-29T23:38:07Z</dcterms:modified>
</cp:coreProperties>
</file>